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6"/>
  </p:notesMasterIdLst>
  <p:handoutMasterIdLst>
    <p:handoutMasterId r:id="rId17"/>
  </p:handoutMasterIdLst>
  <p:sldIdLst>
    <p:sldId id="418" r:id="rId2"/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17" r:id="rId13"/>
    <p:sldId id="401" r:id="rId14"/>
    <p:sldId id="431" r:id="rId15"/>
  </p:sldIdLst>
  <p:sldSz cx="9326563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920" y="132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3DB59516-8547-496E-963F-086CD541A7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29ED329C-E1EC-439F-ABC6-6D294D32EC3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8E206C66-2BD7-42FC-8EDB-2E38E0C0B63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203BA96E-7837-4BD1-9401-49B9F4ADA40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anose="020B0604030504040204" pitchFamily="34" charset="0"/>
              </a:defRPr>
            </a:lvl1pPr>
          </a:lstStyle>
          <a:p>
            <a:fld id="{BFF3D993-97FF-49AA-8454-158D349C6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1BB5E7C-2BA3-42D8-8336-AD30BACB36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57E2583-FAB5-48C4-BC9B-79E815F5B83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5ED74045-1CE3-487E-BB86-49E7FA26B9A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8550" y="685800"/>
            <a:ext cx="4660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BC4CABCC-6778-4148-ADA5-AFA14760A78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B12546A8-6536-4EF1-9A36-F9D65A6E9D8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C2ED421D-A2CE-4D76-80AA-079E12430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A6B74D-9D72-491C-A054-C16BD7E0F8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2D5823B6-0CBD-471C-8671-F39BB0CFC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720AC03-168B-4456-A090-0CD6C0FAF2BA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9261A13-47D0-4AE2-90E1-7D909C9C6A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750DCC70-F807-46EC-953D-386F710DEA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4540FC0-A920-4B46-96E5-B1D42F8550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682A7A1-0F06-47B4-A4C0-A9A8F4F3C522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27651" name="Rectangle 1026">
            <a:extLst>
              <a:ext uri="{FF2B5EF4-FFF2-40B4-BE49-F238E27FC236}">
                <a16:creationId xmlns:a16="http://schemas.microsoft.com/office/drawing/2014/main" id="{DD8FF910-6083-4522-BE32-964EA4FE40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>
            <a:extLst>
              <a:ext uri="{FF2B5EF4-FFF2-40B4-BE49-F238E27FC236}">
                <a16:creationId xmlns:a16="http://schemas.microsoft.com/office/drawing/2014/main" id="{76AA0679-7471-4B21-BD91-BD216F00AC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45D944FC-F61A-4B7E-9A15-EA2209CEA9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9E60E78-ADDC-430F-8CC1-B8666245FD78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F9A525C-7CA3-4C93-B3B8-8AC785B381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C01A8CC-1275-432F-B20B-9FA9E4702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0A60A58-7C07-4869-852D-76484100F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FCE808-DBA8-4847-893D-DC9CD3728220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29FC693-F1CD-4B70-8CFE-F4F7392F13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85C0E60E-5DD4-4E4D-9D4F-1242E2B83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8BAF73C-78B2-42AF-BB71-A4A920C35A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9152692-9D56-4EBB-886E-4259E62D95D4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9DDE370-1CFE-4839-8459-2D4BF6D46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E4C6B28-349D-435F-93E1-9DE3F1771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30725" name="Rectangle 4">
            <a:extLst>
              <a:ext uri="{FF2B5EF4-FFF2-40B4-BE49-F238E27FC236}">
                <a16:creationId xmlns:a16="http://schemas.microsoft.com/office/drawing/2014/main" id="{37F789D0-4C3C-4785-8ADC-EF50E0BF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6" name="Rectangle 5">
            <a:extLst>
              <a:ext uri="{FF2B5EF4-FFF2-40B4-BE49-F238E27FC236}">
                <a16:creationId xmlns:a16="http://schemas.microsoft.com/office/drawing/2014/main" id="{6CE5C79C-7F31-44C9-8EA3-EC5E4143D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7" name="Rectangle 6">
            <a:extLst>
              <a:ext uri="{FF2B5EF4-FFF2-40B4-BE49-F238E27FC236}">
                <a16:creationId xmlns:a16="http://schemas.microsoft.com/office/drawing/2014/main" id="{FE964654-79C5-4EBF-97A8-4A7B72D7C3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92150"/>
            <a:ext cx="4645025" cy="3416300"/>
          </a:xfrm>
          <a:noFill/>
          <a:ln w="12700" cap="flat">
            <a:solidFill>
              <a:schemeClr val="tx1"/>
            </a:solidFill>
          </a:ln>
        </p:spPr>
      </p:sp>
      <p:sp>
        <p:nvSpPr>
          <p:cNvPr id="30728" name="Rectangle 7">
            <a:extLst>
              <a:ext uri="{FF2B5EF4-FFF2-40B4-BE49-F238E27FC236}">
                <a16:creationId xmlns:a16="http://schemas.microsoft.com/office/drawing/2014/main" id="{CCE61F2A-13BE-4604-9B53-E3A1B0D7A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1548B324-68FA-456D-AEE8-C621976958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C81F978-9310-4613-81F3-0E13B6DD38B4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06984B9-0639-45E4-8786-6210950C4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DFC6626F-B01D-470E-B96A-8D96204EA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B4F7A48-9222-44D6-810A-2848C30FCD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7AAA849-EF2B-4963-987A-77411ABBA0D0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D0D2226-BCC9-47D6-8AF4-46CD165194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3899456-7828-4331-8700-653AE848B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C561940-13BD-483F-BD02-58D53BC22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740DFB7-80B2-4C39-A6C1-27D481F93799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4024A77-C2A2-4DE9-AC70-0B26281F04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B716274-2C53-4DC8-95FF-CDCDC6C5D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C801F3A-4B4B-4DB7-B8CA-51CE444E23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8779414-2693-4C1F-B02D-28E8DACEB279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305BBAE-C3B9-4E90-9D54-286BDFAB1B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2F5A613-875C-4129-8A31-0E2D9ACE9C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2E082DD0-8BD7-4038-BD0A-2172EA158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62EB815-C413-4D51-BA1C-89F26E9B77F2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81BF83A-980F-4CE5-9748-D8007FB454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5F64762-967B-4862-8308-BBA449CAA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06D797DA-9718-4EE9-A473-5DA7E7905E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82FE0E2-2AE2-4EEF-8C95-5D0E8C3481D6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D84D0FF7-C266-4D88-AB10-743256A758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67332E28-0A15-44E7-964F-95B9AD5AA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8BB57F5-9F0B-4588-9FBE-B49A6D02D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AE6941B-DDEB-4922-92BB-F0301674A2CA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408CF3D6-7712-4CE3-AB3E-DA0FD197D5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4F1F5709-8217-47EB-A627-561978B0F6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DA2A1A52-4C5F-4991-B267-D4629DC265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557130D-0FDD-476D-B384-86D0019F359D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10CE099-394F-4387-8FCF-DDC939235A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578D1F6A-B530-4128-ADB3-F083DEA49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D929DE2-6540-46FE-A5DA-E9166E21C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2FCEA13-48E8-49EF-9DE1-0A562579128A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54D5A5A-21DF-422C-A110-A68167452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0598801-9A28-4F4B-A138-707A90F05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>
            <a:extLst>
              <a:ext uri="{FF2B5EF4-FFF2-40B4-BE49-F238E27FC236}">
                <a16:creationId xmlns:a16="http://schemas.microsoft.com/office/drawing/2014/main" id="{F13287D8-4871-470F-9908-B1E4A671934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539750" y="201613"/>
            <a:ext cx="8564563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pic>
        <p:nvPicPr>
          <p:cNvPr id="5" name="Picture 3" descr="minispir">
            <a:extLst>
              <a:ext uri="{FF2B5EF4-FFF2-40B4-BE49-F238E27FC236}">
                <a16:creationId xmlns:a16="http://schemas.microsoft.com/office/drawing/2014/main" id="{D01A1F46-E177-42AB-B8D5-427D8B22C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204913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>
            <a:extLst>
              <a:ext uri="{FF2B5EF4-FFF2-40B4-BE49-F238E27FC236}">
                <a16:creationId xmlns:a16="http://schemas.microsoft.com/office/drawing/2014/main" id="{7CE8D3EC-FFD3-436E-B135-B12CE750E5E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609600" y="4130675"/>
            <a:ext cx="1062038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pic>
        <p:nvPicPr>
          <p:cNvPr id="7" name="Picture 5" descr="minispir">
            <a:extLst>
              <a:ext uri="{FF2B5EF4-FFF2-40B4-BE49-F238E27FC236}">
                <a16:creationId xmlns:a16="http://schemas.microsoft.com/office/drawing/2014/main" id="{BCC7DF3C-8E30-41F1-AA89-5AB91932F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204913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>
            <a:extLst>
              <a:ext uri="{FF2B5EF4-FFF2-40B4-BE49-F238E27FC236}">
                <a16:creationId xmlns:a16="http://schemas.microsoft.com/office/drawing/2014/main" id="{DFD37035-0697-4233-A6D7-DC030D005E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429000"/>
            <a:ext cx="23622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13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33450" y="2057400"/>
            <a:ext cx="7875588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113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57350" y="3886200"/>
            <a:ext cx="6529388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E6129D7-0239-420A-B78E-034858F34F0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106488" y="6096000"/>
            <a:ext cx="19431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4FCC3D8-943C-4987-9DDA-BBEB6B9745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92513" y="6096000"/>
            <a:ext cx="2954337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A0BBF6D-C1BE-46EB-8C51-2EF11D406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9775" y="6096000"/>
            <a:ext cx="1943100" cy="457200"/>
          </a:xfrm>
        </p:spPr>
        <p:txBody>
          <a:bodyPr/>
          <a:lstStyle>
            <a:lvl1pPr>
              <a:defRPr/>
            </a:lvl1pPr>
          </a:lstStyle>
          <a:p>
            <a:fld id="{E1044943-BEF9-4604-AA34-37ABDD4FEA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4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66595224-754B-4AB5-A9ED-89037AC59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406999E-C1F8-4A8B-9321-ADBC10628B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104A6A53-BD21-4ABD-B67E-1D4A340E7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63A0B8-F4C3-4F0C-BEE3-E6D362594C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15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6738" y="3810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7438" y="3810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C99C7F0-1B9A-4939-8E21-DDF483267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3D58BC1D-37B3-44FA-B799-85EFF70899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1C20F47-33F1-48F0-821F-9FCCDAF288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6B9C97-74D4-4C90-A59F-317F1476E7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75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AAE301C7-1648-4EE7-83BD-013341F324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850C686-2298-4C0F-9E70-03A9F44942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2EA56C6-FB89-4D20-8283-4C5B9774EF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F4F4F-2034-497D-B054-ACCEACE92D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22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620243E-2604-40B1-9B35-B499153186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DF2B7A7-B2E6-436D-B2B3-D8C7C722BC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1FE6BB2-D6C5-4F05-AC7E-4187B0C63D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753720-CC1C-4D62-BFB9-D89831DA89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85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7438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8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564A72C-CA92-41A1-8536-E8702291FC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4420341-48C0-4C32-A823-88313E7437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807B04D-82DB-481D-8198-E22A829A69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0DE76-3942-44B6-A56F-3F59447BC8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1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D45E123C-5A33-4581-92D0-D79D74462C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C47AB167-264D-4A34-A2CD-3FAF7D3985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F1F62EEF-1FF9-43CE-AD0C-30B199C6FC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20B478-0304-4436-8B39-C8ECB759AB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50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F61870F1-63BB-48B7-996D-D6025255AA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80A49725-DEB8-487C-998C-182EEAE70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545FA08-AA7D-4BCF-9BC5-1A8936B38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F01106-59BA-48F8-9EAE-6FEB7B5B07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23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70392774-F3CD-4B5C-A406-E2198C9F80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47DAE21D-80EE-48DE-BA7A-D8B2D254F4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E58BEED3-4CDF-4A70-B574-B89CF065B2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F222C-2C40-4721-8F62-D52C8EC8DE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970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BB6F7FF-9287-423B-BABE-5A336961E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3E20711-1E64-483C-B7EC-60F5A5D69F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215A5000-1B72-4A5A-9415-185012D1D2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C5809-0F57-44CD-947F-48455FF61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80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CE568CF-293B-47C8-817B-3EC31B4E5E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6E90A5A-8F0A-48E4-89F7-0B91385495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114261BD-BEF5-4A76-A724-602FEC9D71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2835F-097B-46D8-BD08-8CA6D4B3ED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211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AB23B6-506B-49A3-94EA-894C47BE6EC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622300" y="228600"/>
            <a:ext cx="8402638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7" name="Line 3">
            <a:extLst>
              <a:ext uri="{FF2B5EF4-FFF2-40B4-BE49-F238E27FC236}">
                <a16:creationId xmlns:a16="http://schemas.microsoft.com/office/drawing/2014/main" id="{13CB77D8-DF6B-4A61-8F1F-1D9889C43672}"/>
              </a:ext>
            </a:extLst>
          </p:cNvPr>
          <p:cNvSpPr>
            <a:spLocks noChangeShapeType="1"/>
          </p:cNvSpPr>
          <p:nvPr/>
        </p:nvSpPr>
        <p:spPr bwMode="ltGray">
          <a:xfrm>
            <a:off x="1036638" y="1600200"/>
            <a:ext cx="78232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4" descr="minispir">
            <a:extLst>
              <a:ext uri="{FF2B5EF4-FFF2-40B4-BE49-F238E27FC236}">
                <a16:creationId xmlns:a16="http://schemas.microsoft.com/office/drawing/2014/main" id="{56130A07-0DAB-426A-9C5D-8752E5490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204913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minispir">
            <a:extLst>
              <a:ext uri="{FF2B5EF4-FFF2-40B4-BE49-F238E27FC236}">
                <a16:creationId xmlns:a16="http://schemas.microsoft.com/office/drawing/2014/main" id="{A276405D-1F52-40DD-A640-5EFEC5C1F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204913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>
            <a:extLst>
              <a:ext uri="{FF2B5EF4-FFF2-40B4-BE49-F238E27FC236}">
                <a16:creationId xmlns:a16="http://schemas.microsoft.com/office/drawing/2014/main" id="{E65B5282-18A5-47DF-9A81-5B69EF675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87438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692C9787-2F15-4A28-9ADA-4839492E31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87438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0280" name="Rectangle 8">
            <a:extLst>
              <a:ext uri="{FF2B5EF4-FFF2-40B4-BE49-F238E27FC236}">
                <a16:creationId xmlns:a16="http://schemas.microsoft.com/office/drawing/2014/main" id="{5105B02B-2139-44CB-9885-8C8ACF0BEE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35050" y="6107113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0281" name="Rectangle 9">
            <a:extLst>
              <a:ext uri="{FF2B5EF4-FFF2-40B4-BE49-F238E27FC236}">
                <a16:creationId xmlns:a16="http://schemas.microsoft.com/office/drawing/2014/main" id="{B7A3923C-0394-4764-BB26-61A062BD9F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075" y="6107113"/>
            <a:ext cx="2954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0282" name="Rectangle 10">
            <a:extLst>
              <a:ext uri="{FF2B5EF4-FFF2-40B4-BE49-F238E27FC236}">
                <a16:creationId xmlns:a16="http://schemas.microsoft.com/office/drawing/2014/main" id="{41A7A356-CEBF-4A4C-806E-8D32427039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107113"/>
            <a:ext cx="194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202FA7-65C0-45E4-8D97-3EFDDB7597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5" name="Picture 11">
            <a:extLst>
              <a:ext uri="{FF2B5EF4-FFF2-40B4-BE49-F238E27FC236}">
                <a16:creationId xmlns:a16="http://schemas.microsoft.com/office/drawing/2014/main" id="{574C7777-D7EF-4487-9098-8C0519453F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1000"/>
            <a:ext cx="1143000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3F46FAA3-EF63-4E84-B0B9-87A67A304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1A0B43D-2BBA-463D-BD28-4C54E8146E9F}" type="slidenum">
              <a:rPr lang="en-US" altLang="en-US" sz="1400"/>
              <a:pPr eaLnBrk="1" hangingPunct="1"/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C306B4E-C2D3-4AD9-96FB-B5B2816C22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i="1" dirty="0">
                <a:latin typeface="Arial" panose="020B0604020202020204" pitchFamily="34" charset="0"/>
              </a:rPr>
              <a:t>New Wave Circuits:</a:t>
            </a:r>
            <a:br>
              <a:rPr lang="en-US" altLang="en-US" sz="4000" b="1" i="1" dirty="0">
                <a:latin typeface="Arial" panose="020B0604020202020204" pitchFamily="34" charset="0"/>
              </a:rPr>
            </a:br>
            <a:r>
              <a:rPr lang="en-US" altLang="en-US" sz="4000" b="1" i="1" dirty="0">
                <a:latin typeface="Arial" panose="020B0604020202020204" pitchFamily="34" charset="0"/>
              </a:rPr>
              <a:t> Student Coaching Slides</a:t>
            </a:r>
          </a:p>
        </p:txBody>
      </p:sp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756DFC3E-30F8-4329-A162-B0CA9594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3AB0E7F-37A0-4C16-B8B5-407E7AEAA960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2291" name="Rectangle 1026">
            <a:extLst>
              <a:ext uri="{FF2B5EF4-FFF2-40B4-BE49-F238E27FC236}">
                <a16:creationId xmlns:a16="http://schemas.microsoft.com/office/drawing/2014/main" id="{64CD03AE-1A67-4D0F-BDEA-A6C4CF69A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Damages</a:t>
            </a:r>
          </a:p>
        </p:txBody>
      </p:sp>
      <p:sp>
        <p:nvSpPr>
          <p:cNvPr id="12292" name="Rectangle 1027">
            <a:extLst>
              <a:ext uri="{FF2B5EF4-FFF2-40B4-BE49-F238E27FC236}">
                <a16:creationId xmlns:a16="http://schemas.microsoft.com/office/drawing/2014/main" id="{8C015AE6-4DCA-4244-B54F-B7BB80875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8875" y="20574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Damages Suffered in this Case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Compensatory</a:t>
            </a:r>
          </a:p>
          <a:p>
            <a:pPr lvl="2" eaLnBrk="1" hangingPunct="1"/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3" eaLnBrk="1" hangingPunct="1"/>
            <a:r>
              <a:rPr lang="en-US" altLang="en-US">
                <a:latin typeface="Arial" panose="020B0604020202020204" pitchFamily="34" charset="0"/>
              </a:rPr>
              <a:t>Out of Pocket?</a:t>
            </a:r>
          </a:p>
          <a:p>
            <a:pPr lvl="3" eaLnBrk="1" hangingPunct="1"/>
            <a:r>
              <a:rPr lang="en-US" altLang="en-US">
                <a:latin typeface="Arial" panose="020B0604020202020204" pitchFamily="34" charset="0"/>
              </a:rPr>
              <a:t>Cost to Reconstruct Lost Files?</a:t>
            </a:r>
          </a:p>
          <a:p>
            <a:pPr lvl="3" eaLnBrk="1" hangingPunct="1"/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Punitive Damages?</a:t>
            </a:r>
          </a:p>
          <a:p>
            <a:pPr lvl="2" eaLnBrk="1" hangingPunct="1"/>
            <a:r>
              <a:rPr lang="en-US" altLang="en-US">
                <a:latin typeface="Arial" panose="020B0604020202020204" pitchFamily="34" charset="0"/>
              </a:rPr>
              <a:t>Define/Purpose</a:t>
            </a:r>
          </a:p>
          <a:p>
            <a:pPr lvl="2" eaLnBrk="1" hangingPunct="1"/>
            <a:r>
              <a:rPr lang="en-US" altLang="en-US">
                <a:latin typeface="Arial" panose="020B0604020202020204" pitchFamily="34" charset="0"/>
              </a:rPr>
              <a:t>Intentional Tort vs. Negligence</a:t>
            </a:r>
          </a:p>
        </p:txBody>
      </p:sp>
    </p:spTree>
  </p:cSld>
  <p:clrMapOvr>
    <a:masterClrMapping/>
  </p:clrMapOvr>
  <p:transition spd="med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D41BC404-5675-4693-A823-AA8A33391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7E37803-02A3-45D0-AE44-99233857ED22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775C302-A503-43FA-8986-CD59EB26A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i="1">
                <a:latin typeface="Arial" panose="020B0604020202020204" pitchFamily="34" charset="0"/>
              </a:rPr>
              <a:t>Question 2:</a:t>
            </a:r>
            <a:br>
              <a:rPr lang="en-US" altLang="en-US" sz="4000" i="1">
                <a:latin typeface="Arial" panose="020B0604020202020204" pitchFamily="34" charset="0"/>
              </a:rPr>
            </a:br>
            <a:r>
              <a:rPr lang="en-US" altLang="en-US" sz="4000" i="1">
                <a:latin typeface="Arial" panose="020B0604020202020204" pitchFamily="34" charset="0"/>
              </a:rPr>
              <a:t> Defenses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393A030-DBC2-4872-9B15-BE1F0013A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2675" y="1676400"/>
            <a:ext cx="8470900" cy="4495800"/>
          </a:xfrm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Contributory Negligence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Complete Bar to Recovery</a:t>
            </a:r>
          </a:p>
          <a:p>
            <a:pPr lvl="2" eaLnBrk="1" hangingPunct="1"/>
            <a:r>
              <a:rPr lang="en-US" altLang="en-US">
                <a:latin typeface="Arial" panose="020B0604020202020204" pitchFamily="34" charset="0"/>
              </a:rPr>
              <a:t>Library?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Comparative Negligence</a:t>
            </a: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Pure vs. Mixed</a:t>
            </a:r>
          </a:p>
          <a:p>
            <a:pPr lvl="2" eaLnBrk="1" hangingPunct="1"/>
            <a:r>
              <a:rPr lang="en-US" altLang="en-US">
                <a:latin typeface="Arial" panose="020B0604020202020204" pitchFamily="34" charset="0"/>
              </a:rPr>
              <a:t>Library?</a:t>
            </a:r>
          </a:p>
        </p:txBody>
      </p:sp>
    </p:spTree>
  </p:cSld>
  <p:clrMapOvr>
    <a:masterClrMapping/>
  </p:clrMapOvr>
  <p:transition spd="med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409C393B-3CF3-46CB-9FB6-3BFE67BE7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DD16418-3084-40E3-8FD8-A8C3C1050D8A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319D684C-1F36-4703-8A85-1FBF580F7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239000" cy="914400"/>
          </a:xfrm>
        </p:spPr>
        <p:txBody>
          <a:bodyPr/>
          <a:lstStyle/>
          <a:p>
            <a:pPr eaLnBrk="1" hangingPunct="1"/>
            <a:r>
              <a:rPr lang="en-US" altLang="en-US" sz="3600" i="1" dirty="0">
                <a:latin typeface="Arial" panose="020B0604020202020204" pitchFamily="34" charset="0"/>
              </a:rPr>
              <a:t>Question 3: Sample of</a:t>
            </a:r>
            <a:br>
              <a:rPr lang="en-US" altLang="en-US" sz="3600" i="1" dirty="0">
                <a:latin typeface="Arial" panose="020B0604020202020204" pitchFamily="34" charset="0"/>
              </a:rPr>
            </a:br>
            <a:r>
              <a:rPr lang="en-US" altLang="en-US" sz="3600" i="1" dirty="0">
                <a:latin typeface="Arial" panose="020B0604020202020204" pitchFamily="34" charset="0"/>
              </a:rPr>
              <a:t>1,400 Past Negligence Cases</a:t>
            </a:r>
          </a:p>
        </p:txBody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860709DC-1B3F-48D5-8B17-88C35D5EF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828800"/>
            <a:ext cx="74977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Use Normal Approximation to Binomial Distribution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00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Check Statistics Texts for Formulas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  <a:sym typeface="Symbol" panose="05050102010706020507" pitchFamily="18" charset="2"/>
              </a:rPr>
              <a:t>Confidence Interval –  Confidence is Probability True Percent is Contained in Interval        </a:t>
            </a:r>
          </a:p>
        </p:txBody>
      </p:sp>
    </p:spTree>
  </p:cSld>
  <p:clrMapOvr>
    <a:masterClrMapping/>
  </p:clrMapOvr>
  <p:transition spd="med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3DFB530A-48B6-4D97-B604-7ECF6E857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AA02E7D-0161-46E6-A4C7-0CDD22934C32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DF3D8A26-F772-445E-9641-F05B7B954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533400"/>
            <a:ext cx="6761163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4000" i="1">
                <a:latin typeface="Arial" panose="020B0604020202020204" pitchFamily="34" charset="0"/>
              </a:rPr>
              <a:t>Question 4:</a:t>
            </a:r>
            <a:br>
              <a:rPr lang="en-US" altLang="en-US" sz="4000" i="1">
                <a:latin typeface="Arial" panose="020B0604020202020204" pitchFamily="34" charset="0"/>
              </a:rPr>
            </a:br>
            <a:r>
              <a:rPr lang="en-US" altLang="en-US" sz="4000" i="1">
                <a:latin typeface="Arial" panose="020B0604020202020204" pitchFamily="34" charset="0"/>
              </a:rPr>
              <a:t>Expected Value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6C33E86-0FEB-4ECD-82CF-8CDF061B8DA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58875" y="2133600"/>
            <a:ext cx="7067550" cy="3657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Arial" panose="020B0604020202020204" pitchFamily="34" charset="0"/>
              </a:rPr>
              <a:t>Assume No Punitive Award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</a:pPr>
            <a:r>
              <a:rPr lang="en-US" altLang="en-US">
                <a:latin typeface="Arial" panose="020B0604020202020204" pitchFamily="34" charset="0"/>
              </a:rPr>
              <a:t>Review of Expected Value:</a:t>
            </a:r>
          </a:p>
          <a:p>
            <a:pPr eaLnBrk="1" hangingPunct="1">
              <a:lnSpc>
                <a:spcPct val="85000"/>
              </a:lnSpc>
              <a:spcBef>
                <a:spcPct val="50000"/>
              </a:spcBef>
              <a:buSzPct val="85000"/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Arial" panose="020B0604020202020204" pitchFamily="34" charset="0"/>
              </a:rPr>
              <a:t>Weighted Average of a Set of Values Where the Weights are the Probabilities of Values</a:t>
            </a:r>
          </a:p>
          <a:p>
            <a:pPr eaLnBrk="1" hangingPunct="1">
              <a:lnSpc>
                <a:spcPct val="30000"/>
              </a:lnSpc>
              <a:buFontTx/>
              <a:buNone/>
            </a:pPr>
            <a:endParaRPr lang="en-US" altLang="en-US" sz="24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Arial" panose="020B0604020202020204" pitchFamily="34" charset="0"/>
              </a:rPr>
              <a:t>Sum of Probabilities is One, Since All Possible Events Should be Considered</a:t>
            </a:r>
          </a:p>
          <a:p>
            <a:pPr lvl="1" eaLnBrk="1" hangingPunct="1">
              <a:lnSpc>
                <a:spcPct val="3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latin typeface="Arial" panose="020B0604020202020204" pitchFamily="34" charset="0"/>
              </a:rPr>
              <a:t>If All the Values are Costs, Expected Value Can be Called Expected Cost</a:t>
            </a:r>
          </a:p>
        </p:txBody>
      </p:sp>
    </p:spTree>
  </p:cSld>
  <p:clrMapOvr>
    <a:masterClrMapping/>
  </p:clrMapOvr>
  <p:transition spd="med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A6E03D3B-2265-4185-8937-864E9D4B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45A9C33-DD5C-45DF-B698-BB838EB5C269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27302E5-89AB-4725-B842-C3F254FB89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8875" y="457200"/>
            <a:ext cx="7948613" cy="1143000"/>
          </a:xfrm>
        </p:spPr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Question 5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B6CAAC4E-291C-4F17-9AFD-440BBC0D8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2209800"/>
            <a:ext cx="7648575" cy="38862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The Expected Value Could be Used as the </a:t>
            </a:r>
            <a:r>
              <a:rPr lang="en-US" altLang="en-US" i="1">
                <a:latin typeface="Arial" panose="020B0604020202020204" pitchFamily="34" charset="0"/>
              </a:rPr>
              <a:t>Basis</a:t>
            </a:r>
            <a:r>
              <a:rPr lang="en-US" altLang="en-US">
                <a:latin typeface="Arial" panose="020B0604020202020204" pitchFamily="34" charset="0"/>
              </a:rPr>
              <a:t> for a Settlement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Ethical Issues?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Strategy?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Question Open Ended</a:t>
            </a:r>
          </a:p>
        </p:txBody>
      </p:sp>
    </p:spTree>
  </p:cSld>
  <p:clrMapOvr>
    <a:masterClrMapping/>
  </p:clrMapOvr>
  <p:transition spd="med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50F5944C-3B67-4F50-A82A-06CECB1E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C135926-20BF-4A25-B316-C8137AA278FA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A780E4A-070D-4CF3-8657-29AB86848F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i="1">
                <a:latin typeface="Arial" panose="020B0604020202020204" pitchFamily="34" charset="0"/>
              </a:rPr>
              <a:t>  Question 1:</a:t>
            </a:r>
            <a:br>
              <a:rPr lang="en-US" altLang="en-US" sz="4000" i="1">
                <a:latin typeface="Arial" panose="020B0604020202020204" pitchFamily="34" charset="0"/>
              </a:rPr>
            </a:br>
            <a:r>
              <a:rPr lang="en-US" altLang="en-US" sz="4000" i="1">
                <a:latin typeface="Arial" panose="020B0604020202020204" pitchFamily="34" charset="0"/>
              </a:rPr>
              <a:t> Negligence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10E5B1F-0015-4830-AF13-446ED0B9F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11275" y="21336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Define 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Prima Facie Case – Plaintiff’s Burden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Defenses – Defendant’s Burden</a:t>
            </a:r>
          </a:p>
        </p:txBody>
      </p:sp>
    </p:spTree>
  </p:cSld>
  <p:clrMapOvr>
    <a:masterClrMapping/>
  </p:clrMapOvr>
  <p:transition spd="med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68E5AFAC-7812-40A6-86D8-FB889D12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55DCD69-EF26-4831-BF9E-53D99AF96A4C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37C4A49-7030-4364-BCDE-5CECACD74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Prima Facie Case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2E9CC4F-6577-44C9-AD54-CE70A2AE82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11275" y="2133600"/>
            <a:ext cx="8470900" cy="4495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Conduct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Duty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Breach of Duty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Actual (direct) Cause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Proximate (legal) Cause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Damage</a:t>
            </a:r>
          </a:p>
        </p:txBody>
      </p:sp>
    </p:spTree>
  </p:cSld>
  <p:clrMapOvr>
    <a:masterClrMapping/>
  </p:clrMapOvr>
  <p:transition spd="med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7BE4DE5B-AFFD-43C1-9301-BD6CCFA12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EF9742-B2C3-4746-A4F3-7F22600C6D55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B6B797D-0655-4A88-A2A7-2928545CA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latin typeface="Arial" panose="020B0604020202020204" pitchFamily="34" charset="0"/>
              </a:rPr>
              <a:t>Conduct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838FCA0-0C41-4D98-8E8E-576E22F8A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040563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What Did NWC Do or Fail to Do in This Case?</a:t>
            </a:r>
          </a:p>
          <a:p>
            <a:pPr eaLnBrk="1" hangingPunct="1">
              <a:lnSpc>
                <a:spcPct val="90000"/>
              </a:lnSpc>
            </a:pPr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 dirty="0">
                <a:latin typeface="Arial" panose="020B0604020202020204" pitchFamily="34" charset="0"/>
              </a:rPr>
              <a:t>Affirmative Action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36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600" dirty="0">
                <a:latin typeface="Arial" panose="020B0604020202020204" pitchFamily="34" charset="0"/>
              </a:rPr>
              <a:t>Omission – Failure to Act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C2D1ECE3-B1AC-4310-A135-B62D35C4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4D45A3D-8879-4C05-A39E-DFD066E42FAB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F4A5BC8-3FC8-492D-B6CB-D8DD57FBF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Duty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D418277-AEE9-4F62-9119-F0787006D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11275" y="1752600"/>
            <a:ext cx="7299325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The Concept of Duty Has Two Parts: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latin typeface="Arial" panose="020B0604020202020204" pitchFamily="34" charset="0"/>
              </a:rPr>
              <a:t>What is the Duty?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Arial" panose="020B0604020202020204" pitchFamily="34" charset="0"/>
              </a:rPr>
              <a:t>Standard of Care: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200">
              <a:latin typeface="Arial" panose="020B0604020202020204" pitchFamily="34" charset="0"/>
            </a:endParaRP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>
                <a:latin typeface="Arial" panose="020B0604020202020204" pitchFamily="34" charset="0"/>
              </a:rPr>
              <a:t>To Act as a Reasonable Person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>
                <a:latin typeface="Arial" panose="020B0604020202020204" pitchFamily="34" charset="0"/>
              </a:rPr>
              <a:t>Can a Statute set the Standard of Care? (Library Case)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latin typeface="Arial" panose="020B0604020202020204" pitchFamily="34" charset="0"/>
              </a:rPr>
              <a:t>To Whom is the Duty Owed?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Arial" panose="020B0604020202020204" pitchFamily="34" charset="0"/>
              </a:rPr>
              <a:t>Foreseeable Plaintiff – Defendant Owes a Duty to Plaintiffs Who the Defendant can Foresee Will be Injured as a Result of the Defendant’s Conduct.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>
                <a:latin typeface="Arial" panose="020B0604020202020204" pitchFamily="34" charset="0"/>
              </a:rPr>
              <a:t>Can a Statute Identify the Person or Persons to Whom the Defendant Owes a Duty? (Library Case) </a:t>
            </a:r>
          </a:p>
        </p:txBody>
      </p:sp>
    </p:spTree>
  </p:cSld>
  <p:clrMapOvr>
    <a:masterClrMapping/>
  </p:clrMapOvr>
  <p:transition spd="med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5DD1B77C-5610-4378-A32C-A26C6EAF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58B7657-5E48-4AF1-A9B7-DAEED1BF6CE1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E999E57-FFDF-4996-AAA1-72D8FD3F6B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Breach of Duty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D62772F-FC59-4A1F-8F88-E8CF37E48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9156700" cy="4495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Calculus of the Risk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Arial" panose="020B0604020202020204" pitchFamily="34" charset="0"/>
              </a:rPr>
              <a:t>1) Likelihood of Harm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    2) Seriousness of Harm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				vs.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	3) Cost of Prevention and/or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	4) Utility of the Activity</a:t>
            </a:r>
          </a:p>
          <a:p>
            <a:pPr lvl="1" eaLnBrk="1" hangingPunct="1"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Violation of a Statute</a:t>
            </a:r>
          </a:p>
          <a:p>
            <a:pPr lvl="1" eaLnBrk="1" hangingPunct="1"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	</a:t>
            </a:r>
            <a:r>
              <a:rPr lang="en-US" altLang="en-US" sz="2000">
                <a:latin typeface="Arial" panose="020B0604020202020204" pitchFamily="34" charset="0"/>
              </a:rPr>
              <a:t>Is the Violation of a Statute Considered to be a 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	Breach of Duty? (Library Case)</a:t>
            </a:r>
          </a:p>
        </p:txBody>
      </p:sp>
    </p:spTree>
  </p:cSld>
  <p:clrMapOvr>
    <a:masterClrMapping/>
  </p:clrMapOvr>
  <p:transition spd="med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36FD08A6-AA7B-4963-97AF-35CCB387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932A116-120C-419C-8CE5-DFF1673FD432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9FD1DA7-3E42-4D0B-95E2-2D7630855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Negligence Per Se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3D4280EA-7C7D-44D6-889B-62CC58BBB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057400"/>
            <a:ext cx="7162800" cy="3810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Define</a:t>
            </a:r>
          </a:p>
          <a:p>
            <a:pPr lvl="1" eaLnBrk="1" hangingPunct="1"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Relation to the Prima Facie Case of Negligence</a:t>
            </a:r>
          </a:p>
          <a:p>
            <a:pPr eaLnBrk="1" hangingPunct="1"/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/>
            <a:r>
              <a:rPr lang="en-US" altLang="en-US">
                <a:latin typeface="Arial" panose="020B0604020202020204" pitchFamily="34" charset="0"/>
              </a:rPr>
              <a:t>Any Light Shed on This by Library Case(s)?</a:t>
            </a:r>
          </a:p>
        </p:txBody>
      </p:sp>
    </p:spTree>
  </p:cSld>
  <p:clrMapOvr>
    <a:masterClrMapping/>
  </p:clrMapOvr>
  <p:transition spd="med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13C12927-58E9-44D1-96FA-C7F8B3F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6DD56E6-97D2-40EF-9D4B-09F12433F48D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4DE0F7B-45A8-4E30-BB4F-7326E81FD5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Actual Causation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19A4BC3-E3F8-4D4C-A2EA-643A0095F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11275" y="1905000"/>
            <a:ext cx="7467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</a:rPr>
              <a:t>Plaintiff Must Connect Conduct to the Loss</a:t>
            </a:r>
          </a:p>
          <a:p>
            <a:pPr eaLnBrk="1" hangingPunct="1">
              <a:lnSpc>
                <a:spcPct val="90000"/>
              </a:lnSpc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“But for” Defendant’s Conduct Plaintiff Would not Have Suffered the Loss.</a:t>
            </a:r>
            <a:endParaRPr lang="en-US" altLang="en-US" sz="20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>
                <a:latin typeface="Arial" panose="020B0604020202020204" pitchFamily="34" charset="0"/>
              </a:rPr>
              <a:t>Easy, Difficult, or Impossible Burden in this Case?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	Why or Why Not?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>
                <a:latin typeface="Arial" panose="020B0604020202020204" pitchFamily="34" charset="0"/>
              </a:rPr>
              <a:t>Any Solution to the Dilemma? (Library Case)</a:t>
            </a:r>
          </a:p>
        </p:txBody>
      </p:sp>
    </p:spTree>
  </p:cSld>
  <p:clrMapOvr>
    <a:masterClrMapping/>
  </p:clrMapOvr>
  <p:transition spd="med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7A1E36DA-6BEF-4A02-8DD0-EC5E2B1F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E54906A-47AD-4AA1-8A0D-889A302608F7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4F8FE65-95E8-46ED-B1EA-4CECAF556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948613" cy="1143000"/>
          </a:xfrm>
        </p:spPr>
        <p:txBody>
          <a:bodyPr/>
          <a:lstStyle/>
          <a:p>
            <a:pPr eaLnBrk="1" hangingPunct="1"/>
            <a:r>
              <a:rPr lang="en-US" altLang="en-US" i="1">
                <a:latin typeface="Arial" panose="020B0604020202020204" pitchFamily="34" charset="0"/>
              </a:rPr>
              <a:t>Proximate (Legal)</a:t>
            </a:r>
            <a:br>
              <a:rPr lang="en-US" altLang="en-US" i="1">
                <a:latin typeface="Arial" panose="020B0604020202020204" pitchFamily="34" charset="0"/>
              </a:rPr>
            </a:br>
            <a:r>
              <a:rPr lang="en-US" altLang="en-US" sz="4000" i="1">
                <a:latin typeface="Arial" panose="020B0604020202020204" pitchFamily="34" charset="0"/>
              </a:rPr>
              <a:t>Causation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B0C74ED-B635-404D-8CC6-9A013C4A17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8875" y="1981200"/>
            <a:ext cx="7710488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Policy Determination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Should Defendant Really be Responsible        for Damages Actually Caused?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Natural and Probable Consequences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Did Plaintiff’s Loss Come About as a Result of a String of Weird Unforeseeable Events?</a:t>
            </a:r>
          </a:p>
        </p:txBody>
      </p:sp>
    </p:spTree>
  </p:cSld>
  <p:clrMapOvr>
    <a:masterClrMapping/>
  </p:clrMapOvr>
  <p:transition spd="med">
    <p:random/>
  </p:transition>
</p:sld>
</file>

<file path=ppt/theme/theme1.xml><?xml version="1.0" encoding="utf-8"?>
<a:theme xmlns:a="http://schemas.openxmlformats.org/drawingml/2006/main" name="Notebook">
  <a:themeElements>
    <a:clrScheme name="Notebook 2">
      <a:dk1>
        <a:srgbClr val="000000"/>
      </a:dk1>
      <a:lt1>
        <a:srgbClr val="FFFFFF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FFFF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2583</TotalTime>
  <Words>525</Words>
  <Application>Microsoft Office PowerPoint</Application>
  <PresentationFormat>Custom</PresentationFormat>
  <Paragraphs>137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Times New Roman</vt:lpstr>
      <vt:lpstr>Notebook</vt:lpstr>
      <vt:lpstr>New Wave Circuits:  Student Coaching Slides</vt:lpstr>
      <vt:lpstr>  Question 1:  Negligence</vt:lpstr>
      <vt:lpstr>Prima Facie Case</vt:lpstr>
      <vt:lpstr>Conduct</vt:lpstr>
      <vt:lpstr>Duty</vt:lpstr>
      <vt:lpstr>Breach of Duty</vt:lpstr>
      <vt:lpstr>Negligence Per Se</vt:lpstr>
      <vt:lpstr>Actual Causation</vt:lpstr>
      <vt:lpstr>Proximate (Legal) Causation</vt:lpstr>
      <vt:lpstr>Damages</vt:lpstr>
      <vt:lpstr>Question 2:  Defenses</vt:lpstr>
      <vt:lpstr>Question 3: Sample of 1,400 Past Negligence Cases</vt:lpstr>
      <vt:lpstr>Question 4: Expected Value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Wave Circuits - Student Coaching</dc:title>
  <dc:creator>Behnam</dc:creator>
  <cp:lastModifiedBy>Abrams, Behnam</cp:lastModifiedBy>
  <cp:revision>4</cp:revision>
  <cp:lastPrinted>2001-11-26T06:36:44Z</cp:lastPrinted>
  <dcterms:created xsi:type="dcterms:W3CDTF">2000-03-26T23:14:51Z</dcterms:created>
  <dcterms:modified xsi:type="dcterms:W3CDTF">2022-12-27T20:07:37Z</dcterms:modified>
</cp:coreProperties>
</file>